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62" r:id="rId6"/>
    <p:sldId id="263" r:id="rId7"/>
    <p:sldId id="259" r:id="rId8"/>
    <p:sldId id="265" r:id="rId9"/>
    <p:sldId id="266" r:id="rId10"/>
    <p:sldId id="267" r:id="rId11"/>
    <p:sldId id="268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36" d="100"/>
          <a:sy n="136" d="100"/>
        </p:scale>
        <p:origin x="-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9A407-B16A-9642-9C7B-BBDA171119CD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F5B44-320B-5B4F-9660-5C81EEE4F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NUL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Gilded Age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1865-1900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of Reformers hoping to improve society</a:t>
            </a:r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Fight crime, disease and poverty</a:t>
            </a:r>
          </a:p>
          <a:p>
            <a:pPr lvl="1"/>
            <a:r>
              <a:rPr lang="en-US" dirty="0" smtClean="0"/>
              <a:t>Work for better working conditions</a:t>
            </a:r>
          </a:p>
          <a:p>
            <a:pPr lvl="1"/>
            <a:r>
              <a:rPr lang="en-US" dirty="0" smtClean="0"/>
              <a:t>Establish public education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Muckrakers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Progressives were spurred on by a new class of journalists – </a:t>
            </a:r>
            <a:r>
              <a:rPr lang="en-US" dirty="0" smtClean="0">
                <a:solidFill>
                  <a:schemeClr val="accent6"/>
                </a:solidFill>
              </a:rPr>
              <a:t>muckrakers</a:t>
            </a:r>
          </a:p>
          <a:p>
            <a:r>
              <a:rPr lang="en-US" dirty="0" smtClean="0"/>
              <a:t>Wanted to ‘expose’ the bad side of society</a:t>
            </a:r>
          </a:p>
          <a:p>
            <a:r>
              <a:rPr lang="en-US" dirty="0" smtClean="0"/>
              <a:t>Focused on issues such as:</a:t>
            </a:r>
          </a:p>
          <a:p>
            <a:pPr lvl="1"/>
            <a:r>
              <a:rPr lang="en-US" dirty="0" smtClean="0"/>
              <a:t>Child labor </a:t>
            </a:r>
          </a:p>
          <a:p>
            <a:pPr lvl="1"/>
            <a:r>
              <a:rPr lang="en-US" dirty="0" smtClean="0"/>
              <a:t>Racism</a:t>
            </a:r>
          </a:p>
          <a:p>
            <a:pPr lvl="1"/>
            <a:r>
              <a:rPr lang="en-US" dirty="0" smtClean="0"/>
              <a:t>Slum housing</a:t>
            </a:r>
          </a:p>
          <a:p>
            <a:pPr lvl="1"/>
            <a:r>
              <a:rPr lang="en-US" dirty="0" smtClean="0"/>
              <a:t>Corruption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200400"/>
            <a:ext cx="2238509" cy="34306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to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NY, Philly, Chicago all had over 1 million residents</a:t>
            </a:r>
          </a:p>
          <a:p>
            <a:r>
              <a:rPr lang="en-US" dirty="0" smtClean="0"/>
              <a:t>Introduction of skyscrapers and elevators</a:t>
            </a:r>
          </a:p>
          <a:p>
            <a:r>
              <a:rPr lang="en-US" dirty="0" smtClean="0"/>
              <a:t>Increase in crime and rise of organized crime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9277" y="3810000"/>
            <a:ext cx="3581474" cy="314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0"/>
            <a:ext cx="4191000" cy="29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Capitalism – economic system where the means of production and distribution are privately controlled</a:t>
            </a:r>
          </a:p>
          <a:p>
            <a:r>
              <a:rPr lang="en-US" dirty="0" smtClean="0"/>
              <a:t>Socialism – economic system where the means of production and distribution are controlled by the community or centralized entity (usually government)</a:t>
            </a:r>
          </a:p>
          <a:p>
            <a:r>
              <a:rPr lang="en-US" dirty="0" smtClean="0"/>
              <a:t>Laissez-Faire – economic policy of a government not interfering with commerce</a:t>
            </a:r>
          </a:p>
          <a:p>
            <a:r>
              <a:rPr lang="en-US" dirty="0" smtClean="0"/>
              <a:t>Monopoly – gaining exclusive control over an industry</a:t>
            </a:r>
          </a:p>
          <a:p>
            <a:r>
              <a:rPr lang="en-US" dirty="0" smtClean="0"/>
              <a:t>Philanthropy --  concern for human welfare marked by donations of money, property or work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Railroad expansion</a:t>
            </a:r>
          </a:p>
          <a:p>
            <a:r>
              <a:rPr lang="en-US" dirty="0" smtClean="0"/>
              <a:t>New Inventions</a:t>
            </a:r>
          </a:p>
          <a:p>
            <a:pPr lvl="1"/>
            <a:r>
              <a:rPr lang="en-US" dirty="0" smtClean="0"/>
              <a:t>Telephone, typewriter, cars, etc.</a:t>
            </a:r>
          </a:p>
          <a:p>
            <a:r>
              <a:rPr lang="en-US" dirty="0" smtClean="0"/>
              <a:t>New Energy Sources found</a:t>
            </a:r>
          </a:p>
          <a:p>
            <a:pPr lvl="1"/>
            <a:r>
              <a:rPr lang="en-US" dirty="0" smtClean="0"/>
              <a:t>Oil </a:t>
            </a:r>
          </a:p>
          <a:p>
            <a:pPr lvl="1"/>
            <a:r>
              <a:rPr lang="en-US" dirty="0" smtClean="0"/>
              <a:t>Coal</a:t>
            </a:r>
          </a:p>
          <a:p>
            <a:pPr lvl="1"/>
            <a:r>
              <a:rPr lang="en-US" dirty="0" smtClean="0"/>
              <a:t>Electricity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348" y="3997739"/>
            <a:ext cx="2413000" cy="241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America operated (and operates) primarily under a </a:t>
            </a:r>
            <a:r>
              <a:rPr lang="en-US" u="sng" dirty="0" smtClean="0"/>
              <a:t>capitalist</a:t>
            </a:r>
            <a:r>
              <a:rPr lang="en-US" dirty="0" smtClean="0"/>
              <a:t> or </a:t>
            </a:r>
            <a:r>
              <a:rPr lang="en-US" u="sng" dirty="0" smtClean="0"/>
              <a:t>market </a:t>
            </a:r>
            <a:r>
              <a:rPr lang="en-US" dirty="0" smtClean="0"/>
              <a:t>economic system. </a:t>
            </a:r>
          </a:p>
          <a:p>
            <a:pPr lvl="1"/>
            <a:r>
              <a:rPr lang="en-US" dirty="0" smtClean="0"/>
              <a:t>private businesses run industries</a:t>
            </a:r>
          </a:p>
          <a:p>
            <a:pPr lvl="1"/>
            <a:r>
              <a:rPr lang="en-US" dirty="0" smtClean="0"/>
              <a:t>Prices and wages are determined by </a:t>
            </a:r>
            <a:r>
              <a:rPr lang="en-US" u="sng" dirty="0" smtClean="0"/>
              <a:t>competition</a:t>
            </a:r>
            <a:r>
              <a:rPr lang="en-US" dirty="0" smtClean="0"/>
              <a:t> and the </a:t>
            </a:r>
            <a:r>
              <a:rPr lang="en-US" u="sng" dirty="0" smtClean="0"/>
              <a:t>laws of supply and demand</a:t>
            </a:r>
            <a:r>
              <a:rPr lang="en-US" dirty="0" smtClean="0"/>
              <a:t>. </a:t>
            </a:r>
          </a:p>
          <a:p>
            <a:pPr lvl="1"/>
            <a:r>
              <a:rPr lang="en-US" u="sng" dirty="0" smtClean="0"/>
              <a:t>laissez-faire</a:t>
            </a:r>
            <a:r>
              <a:rPr lang="en-US" dirty="0" smtClean="0"/>
              <a:t> capitalism = government should stay out of the economy </a:t>
            </a:r>
          </a:p>
          <a:p>
            <a:pPr lvl="1"/>
            <a:r>
              <a:rPr lang="en-US" dirty="0" smtClean="0"/>
              <a:t>Benefits of capitalism include </a:t>
            </a:r>
            <a:r>
              <a:rPr lang="en-US" u="sng" dirty="0" smtClean="0"/>
              <a:t>quality products</a:t>
            </a:r>
            <a:r>
              <a:rPr lang="en-US" dirty="0" smtClean="0"/>
              <a:t> and </a:t>
            </a:r>
            <a:r>
              <a:rPr lang="en-US" u="sng" dirty="0" smtClean="0"/>
              <a:t>good prices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Capitalism does cause inequality.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Rise of the Super Rich (Robber Barons)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Andrew Carnegie – Steel</a:t>
            </a:r>
          </a:p>
          <a:p>
            <a:r>
              <a:rPr lang="en-US" dirty="0" smtClean="0"/>
              <a:t>John D. Rockefeller – Oil</a:t>
            </a:r>
          </a:p>
          <a:p>
            <a:r>
              <a:rPr lang="en-US" dirty="0" smtClean="0"/>
              <a:t>Cornelius Vanderbilt – Railroads</a:t>
            </a:r>
          </a:p>
          <a:p>
            <a:r>
              <a:rPr lang="en-US" dirty="0" smtClean="0"/>
              <a:t>Jay Gould -- Railroads</a:t>
            </a:r>
          </a:p>
          <a:p>
            <a:r>
              <a:rPr lang="en-US" dirty="0" smtClean="0"/>
              <a:t>J.P. Morgan – banking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085" y="4495800"/>
            <a:ext cx="1502542" cy="2171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495800"/>
            <a:ext cx="1763271" cy="22040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624" y="4495800"/>
            <a:ext cx="1620788" cy="21718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4495800"/>
            <a:ext cx="1684807" cy="22509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1627" y="4307411"/>
            <a:ext cx="1816493" cy="243929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 Law of Wages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‘Pay as low as the worker would accept’</a:t>
            </a:r>
          </a:p>
          <a:p>
            <a:r>
              <a:rPr lang="en-US" dirty="0" smtClean="0"/>
              <a:t>Immigrants made this easier</a:t>
            </a:r>
          </a:p>
          <a:p>
            <a:r>
              <a:rPr lang="en-US" dirty="0" smtClean="0"/>
              <a:t>Govt. officials had ties to big business</a:t>
            </a:r>
            <a:endParaRPr lang="en-US" dirty="0"/>
          </a:p>
        </p:txBody>
      </p:sp>
      <p:pic>
        <p:nvPicPr>
          <p:cNvPr id="20482" name="Picture 2" descr="http://www.getschools.k12.wi.us/hs/staff/larrymoore/FatCatCartoon1899.jpg"/>
          <p:cNvPicPr>
            <a:picLocks noChangeAspect="1" noChangeArrowheads="1"/>
          </p:cNvPicPr>
          <p:nvPr/>
        </p:nvPicPr>
        <p:blipFill>
          <a:blip r:embed="rId2" r:link="rId3">
            <a:grayscl/>
          </a:blip>
          <a:srcRect/>
          <a:stretch>
            <a:fillRect/>
          </a:stretch>
        </p:blipFill>
        <p:spPr bwMode="auto">
          <a:xfrm>
            <a:off x="2133600" y="3352800"/>
            <a:ext cx="4991100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Gospel of Wealth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lived lavish lifestyles but many also became great </a:t>
            </a:r>
            <a:r>
              <a:rPr lang="en-US" u="sng" dirty="0" smtClean="0"/>
              <a:t>philanthropists</a:t>
            </a:r>
          </a:p>
          <a:p>
            <a:r>
              <a:rPr lang="en-US" dirty="0" smtClean="0"/>
              <a:t>Many promoted the idea of </a:t>
            </a:r>
            <a:r>
              <a:rPr lang="en-US" u="sng" dirty="0" smtClean="0"/>
              <a:t>Social Darwinism</a:t>
            </a:r>
            <a:r>
              <a:rPr lang="en-US" dirty="0" smtClean="0"/>
              <a:t>- Stronger people, businesses, and nations prosper, weaker ones fail.  </a:t>
            </a:r>
          </a:p>
          <a:p>
            <a:r>
              <a:rPr lang="en-US" dirty="0" smtClean="0"/>
              <a:t>Believed that “survival of the fittest” would strengthen society as </a:t>
            </a:r>
            <a:r>
              <a:rPr lang="en-US" smtClean="0"/>
              <a:t>a whole </a:t>
            </a:r>
            <a:endParaRPr lang="en-US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Labor Unions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Upset by harsh working conditions, unions organized strikes</a:t>
            </a:r>
          </a:p>
          <a:p>
            <a:pPr lvl="1"/>
            <a:r>
              <a:rPr lang="en-US" dirty="0" smtClean="0"/>
              <a:t>Railroad Strikes of 1877 and 1886</a:t>
            </a:r>
          </a:p>
          <a:p>
            <a:pPr lvl="1"/>
            <a:r>
              <a:rPr lang="en-US" dirty="0" smtClean="0"/>
              <a:t>Haymarket Riot in Chicago</a:t>
            </a:r>
          </a:p>
          <a:p>
            <a:pPr lvl="1"/>
            <a:r>
              <a:rPr lang="en-US" dirty="0" smtClean="0"/>
              <a:t>Pullman Strike</a:t>
            </a:r>
          </a:p>
          <a:p>
            <a:r>
              <a:rPr lang="en-US" dirty="0" smtClean="0"/>
              <a:t>Government</a:t>
            </a:r>
            <a:r>
              <a:rPr lang="en-US" dirty="0" smtClean="0"/>
              <a:t> always sided </a:t>
            </a:r>
            <a:r>
              <a:rPr lang="en-US" dirty="0" smtClean="0"/>
              <a:t>with </a:t>
            </a:r>
            <a:r>
              <a:rPr lang="en-US" dirty="0" smtClean="0"/>
              <a:t>business (Corruption)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4762500"/>
            <a:ext cx="2794000" cy="2095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Organizations that powered friendly candidates to office</a:t>
            </a:r>
          </a:p>
          <a:p>
            <a:r>
              <a:rPr lang="en-US" dirty="0" smtClean="0"/>
              <a:t>Run by ‘Bosses’</a:t>
            </a:r>
          </a:p>
          <a:p>
            <a:r>
              <a:rPr lang="en-US" dirty="0" smtClean="0"/>
              <a:t>Used underhanded methods to gain votes</a:t>
            </a:r>
          </a:p>
          <a:p>
            <a:pPr lvl="1"/>
            <a:r>
              <a:rPr lang="en-US" dirty="0" smtClean="0"/>
              <a:t>Stuffing ballot boxes</a:t>
            </a:r>
          </a:p>
          <a:p>
            <a:pPr lvl="1"/>
            <a:r>
              <a:rPr lang="en-US" dirty="0" smtClean="0"/>
              <a:t>Bribed vote counters</a:t>
            </a:r>
          </a:p>
          <a:p>
            <a:pPr lvl="1"/>
            <a:r>
              <a:rPr lang="en-US" dirty="0" smtClean="0"/>
              <a:t>Intimidation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Tammany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famous of the Political Machines (NYC)</a:t>
            </a:r>
          </a:p>
          <a:p>
            <a:r>
              <a:rPr lang="en-US" dirty="0" smtClean="0"/>
              <a:t>Run by William ‘Boss’ Tweed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971800"/>
            <a:ext cx="2857500" cy="3594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440</Words>
  <Application>Microsoft Macintosh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Gilded Age </vt:lpstr>
      <vt:lpstr>Second Industrial Revolution</vt:lpstr>
      <vt:lpstr>Capitalism</vt:lpstr>
      <vt:lpstr>Rise of the Super Rich (Robber Barons)</vt:lpstr>
      <vt:lpstr>Iron Law of Wages</vt:lpstr>
      <vt:lpstr>Gospel of Wealth</vt:lpstr>
      <vt:lpstr>Rise of Labor Unions</vt:lpstr>
      <vt:lpstr>Political Machines</vt:lpstr>
      <vt:lpstr>Tammany Hall</vt:lpstr>
      <vt:lpstr>Progressives</vt:lpstr>
      <vt:lpstr>Muckrakers</vt:lpstr>
      <vt:lpstr>Movement to Cities</vt:lpstr>
      <vt:lpstr>Economic Vocabulary</vt:lpstr>
    </vt:vector>
  </TitlesOfParts>
  <Company>Upper Arlington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Vocabulary</dc:title>
  <dc:creator>Teacher</dc:creator>
  <cp:lastModifiedBy>UA Schools</cp:lastModifiedBy>
  <cp:revision>11</cp:revision>
  <dcterms:created xsi:type="dcterms:W3CDTF">2011-11-14T13:54:53Z</dcterms:created>
  <dcterms:modified xsi:type="dcterms:W3CDTF">2011-11-14T14:14:32Z</dcterms:modified>
</cp:coreProperties>
</file>